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71" r:id="rId5"/>
    <p:sldId id="260" r:id="rId6"/>
    <p:sldId id="275" r:id="rId7"/>
    <p:sldId id="263" r:id="rId8"/>
    <p:sldId id="280" r:id="rId9"/>
    <p:sldId id="282" r:id="rId10"/>
    <p:sldId id="279" r:id="rId11"/>
    <p:sldId id="276" r:id="rId12"/>
    <p:sldId id="278" r:id="rId13"/>
    <p:sldId id="267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89"/>
    <p:restoredTop sz="88221"/>
  </p:normalViewPr>
  <p:slideViewPr>
    <p:cSldViewPr snapToGrid="0" snapToObjects="1">
      <p:cViewPr varScale="1">
        <p:scale>
          <a:sx n="76" d="100"/>
          <a:sy n="76" d="100"/>
        </p:scale>
        <p:origin x="53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E4F9C-E944-4944-AB2D-36286C34B10C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095CC-3059-3749-BC6F-3F3C7FC9F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14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095CC-3059-3749-BC6F-3F3C7FC9F3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77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095CC-3059-3749-BC6F-3F3C7FC9F3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68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095CC-3059-3749-BC6F-3F3C7FC9F3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67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095CC-3059-3749-BC6F-3F3C7FC9F3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7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095CC-3059-3749-BC6F-3F3C7FC9F3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43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095CC-3059-3749-BC6F-3F3C7FC9F3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71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095CC-3059-3749-BC6F-3F3C7FC9F3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02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095CC-3059-3749-BC6F-3F3C7FC9F3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0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095CC-3059-3749-BC6F-3F3C7FC9F3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58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095CC-3059-3749-BC6F-3F3C7FC9F3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49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095CC-3059-3749-BC6F-3F3C7FC9F3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5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095CC-3059-3749-BC6F-3F3C7FC9F3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2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095CC-3059-3749-BC6F-3F3C7FC9F3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7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51D6-70B2-6645-9699-20B0B3612A9A}" type="datetime1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©The Mechner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725A-7856-2049-8BCB-B4B1E3EFC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4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21B6-4920-324A-A912-1CF9DA081985}" type="datetime1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©The Mechner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725A-7856-2049-8BCB-B4B1E3EFC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6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FF29F-318D-4143-9629-851440B9BB07}" type="datetime1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©The Mechner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725A-7856-2049-8BCB-B4B1E3EFC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52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EA279-5454-714E-8902-E6C41BD4B936}" type="datetime1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©The Mechner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725A-7856-2049-8BCB-B4B1E3EFC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4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E685A-9D97-7F45-A5BD-6BA636B39E5E}" type="datetime1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©The Mechner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725A-7856-2049-8BCB-B4B1E3EFC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97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5BC4-6659-2441-BD1A-11936BDDAF80}" type="datetime1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©The Mechner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725A-7856-2049-8BCB-B4B1E3EFC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6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DE60E-7BA5-DB4E-A6EE-E7C600C2DF17}" type="datetime1">
              <a:rPr lang="en-US" smtClean="0"/>
              <a:t>3/22/2018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©The Mechner Foundation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725A-7856-2049-8BCB-B4B1E3EFC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5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C1D5-3E63-CC49-910E-FD59841CD5C7}" type="datetime1">
              <a:rPr lang="en-US" smtClean="0"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©The Mechner Foundation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725A-7856-2049-8BCB-B4B1E3EFC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1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C0DFB-0DFC-F348-828F-1D4B3EE0D723}" type="datetime1">
              <a:rPr lang="en-US" smtClean="0"/>
              <a:t>3/22/2018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©The Mechner Foundation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725A-7856-2049-8BCB-B4B1E3EFC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1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A20F4-4DC9-1E4D-9BE9-59C87432DB37}" type="datetime1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©The Mechner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725A-7856-2049-8BCB-B4B1E3EFC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1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408B6-3B03-BD43-8671-DEFFF3CF4ABE}" type="datetime1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©The Mechner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725A-7856-2049-8BCB-B4B1E3EFC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5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8391A-04BD-2B49-A9A5-E0934CA186BC}" type="datetime1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©The Mechner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9725A-7856-2049-8BCB-B4B1E3EFC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9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/>
          <a:stretch/>
        </p:blipFill>
        <p:spPr>
          <a:xfrm>
            <a:off x="20" y="9"/>
            <a:ext cx="12191980" cy="699866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©The Mechner Foundation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" y="246201"/>
            <a:ext cx="12174396" cy="6506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General Introduction for Interested Schools</a:t>
            </a:r>
          </a:p>
        </p:txBody>
      </p:sp>
    </p:spTree>
    <p:extLst>
      <p:ext uri="{BB962C8B-B14F-4D97-AF65-F5344CB8AC3E}">
        <p14:creationId xmlns:p14="http://schemas.microsoft.com/office/powerpoint/2010/main" val="2792013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5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" name="Straight Connector 12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3300" dirty="0"/>
              <a:t>Personalize CLASSESS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Meet your district and school’s SEL goals by </a:t>
            </a:r>
            <a:r>
              <a:rPr lang="en-US" sz="1800" b="1" dirty="0"/>
              <a:t>customizing the CLASSESS competencies </a:t>
            </a:r>
            <a:r>
              <a:rPr lang="en-US" sz="1800" dirty="0"/>
              <a:t>and your interventions</a:t>
            </a:r>
          </a:p>
          <a:p>
            <a:r>
              <a:rPr lang="en-US" sz="1800" dirty="0"/>
              <a:t>Let teachers and students guide how you track and intervene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6573" y="6144611"/>
            <a:ext cx="3069020" cy="361977"/>
          </a:xfrm>
        </p:spPr>
        <p:txBody>
          <a:bodyPr>
            <a:norm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©The Mechner Foundation</a:t>
            </a:r>
          </a:p>
        </p:txBody>
      </p:sp>
    </p:spTree>
    <p:extLst>
      <p:ext uri="{BB962C8B-B14F-4D97-AF65-F5344CB8AC3E}">
        <p14:creationId xmlns:p14="http://schemas.microsoft.com/office/powerpoint/2010/main" val="1265232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5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" name="Straight Connector 12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3300" dirty="0"/>
              <a:t>Training &amp;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Implementation begins with </a:t>
            </a:r>
            <a:r>
              <a:rPr lang="en-US" sz="1800" b="1" dirty="0"/>
              <a:t>staff training </a:t>
            </a:r>
            <a:r>
              <a:rPr lang="en-US" sz="1800" dirty="0"/>
              <a:t>on CLASSESS mechanics, observing social-emotional behavior, and analyzing data</a:t>
            </a:r>
          </a:p>
          <a:p>
            <a:r>
              <a:rPr lang="en-US" sz="1800" dirty="0"/>
              <a:t>Schools </a:t>
            </a:r>
            <a:r>
              <a:rPr lang="en-US" sz="1800" b="1" dirty="0"/>
              <a:t>build in-house coaching </a:t>
            </a:r>
            <a:r>
              <a:rPr lang="en-US" sz="1800" dirty="0"/>
              <a:t>and feedback systems to support all team members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6573" y="6144611"/>
            <a:ext cx="3069020" cy="361977"/>
          </a:xfrm>
        </p:spPr>
        <p:txBody>
          <a:bodyPr>
            <a:norm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©The Mechner Foundation</a:t>
            </a:r>
          </a:p>
        </p:txBody>
      </p:sp>
    </p:spTree>
    <p:extLst>
      <p:ext uri="{BB962C8B-B14F-4D97-AF65-F5344CB8AC3E}">
        <p14:creationId xmlns:p14="http://schemas.microsoft.com/office/powerpoint/2010/main" val="497921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5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" name="Straight Connector 12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3300" dirty="0"/>
              <a:t>School-wide 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Don’t leave social-emotional learning to chance! Instead, </a:t>
            </a:r>
            <a:r>
              <a:rPr lang="en-US" sz="1800" b="1" dirty="0"/>
              <a:t>constantly monitor </a:t>
            </a:r>
            <a:r>
              <a:rPr lang="en-US" sz="1800" dirty="0"/>
              <a:t>the progress of your school and district</a:t>
            </a:r>
          </a:p>
          <a:p>
            <a:r>
              <a:rPr lang="en-US" sz="1800" dirty="0"/>
              <a:t>Use your school’s data to </a:t>
            </a:r>
            <a:r>
              <a:rPr lang="en-US" sz="1800" b="1" dirty="0"/>
              <a:t>guide allocation </a:t>
            </a:r>
            <a:r>
              <a:rPr lang="en-US" sz="1800" dirty="0"/>
              <a:t>of resources, and support teachers and students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6573" y="6144611"/>
            <a:ext cx="3069020" cy="361977"/>
          </a:xfrm>
        </p:spPr>
        <p:txBody>
          <a:bodyPr>
            <a:norm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©The Mechner Foundation</a:t>
            </a:r>
          </a:p>
        </p:txBody>
      </p:sp>
    </p:spTree>
    <p:extLst>
      <p:ext uri="{BB962C8B-B14F-4D97-AF65-F5344CB8AC3E}">
        <p14:creationId xmlns:p14="http://schemas.microsoft.com/office/powerpoint/2010/main" val="298924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2922" b="2809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cxnSp>
        <p:nvCxnSpPr>
          <p:cNvPr id="17" name="Straight Connector 16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Questions?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150428" y="661414"/>
            <a:ext cx="5744685" cy="4726276"/>
          </a:xfrm>
        </p:spPr>
        <p:txBody>
          <a:bodyPr anchor="ctr">
            <a:norm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FF"/>
              </a:solidFill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FFFF"/>
                </a:solidFill>
              </a:rPr>
              <a:t>Feel free to contact us!</a:t>
            </a:r>
            <a:endParaRPr lang="en-US" sz="3000" dirty="0">
              <a:solidFill>
                <a:srgbClr val="FFFFFF"/>
              </a:solidFill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srgbClr val="FFFFFF"/>
                </a:solidFill>
              </a:rPr>
              <a:t>ash@mechnerfoundation.org</a:t>
            </a:r>
            <a:endParaRPr lang="en-US" sz="3000" dirty="0">
              <a:solidFill>
                <a:srgbClr val="FFFFFF"/>
              </a:solidFill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FFFFFF"/>
                </a:solidFill>
              </a:rPr>
              <a:t>1.540.335.5049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150428" y="6356350"/>
            <a:ext cx="5152157" cy="36512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©The Mechner Foundation</a:t>
            </a:r>
          </a:p>
        </p:txBody>
      </p:sp>
    </p:spTree>
    <p:extLst>
      <p:ext uri="{BB962C8B-B14F-4D97-AF65-F5344CB8AC3E}">
        <p14:creationId xmlns:p14="http://schemas.microsoft.com/office/powerpoint/2010/main" val="3086845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/>
          <a:stretch/>
        </p:blipFill>
        <p:spPr>
          <a:xfrm>
            <a:off x="20" y="9"/>
            <a:ext cx="12191980" cy="699866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©The Mechner Foundation</a:t>
            </a:r>
          </a:p>
        </p:txBody>
      </p:sp>
    </p:spTree>
    <p:extLst>
      <p:ext uri="{BB962C8B-B14F-4D97-AF65-F5344CB8AC3E}">
        <p14:creationId xmlns:p14="http://schemas.microsoft.com/office/powerpoint/2010/main" val="1713874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2922" b="2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30" name="Straight Connector 29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5500" dirty="0">
                <a:solidFill>
                  <a:srgbClr val="FFFFFF"/>
                </a:solidFill>
              </a:rPr>
              <a:t>CLASSESS</a:t>
            </a:r>
            <a:r>
              <a:rPr lang="en-US" sz="55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0428" y="1630074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Track social-emotional behaviors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Generate visual displays of student performance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Measure intervention effectiveness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Keep parents informed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50428" y="6356350"/>
            <a:ext cx="5152157" cy="36512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©The Mechner Foundation</a:t>
            </a:r>
          </a:p>
        </p:txBody>
      </p:sp>
    </p:spTree>
    <p:extLst>
      <p:ext uri="{BB962C8B-B14F-4D97-AF65-F5344CB8AC3E}">
        <p14:creationId xmlns:p14="http://schemas.microsoft.com/office/powerpoint/2010/main" val="1415101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2922" b="2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©The Mechner Foundation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81257" y="742741"/>
            <a:ext cx="5784301" cy="5632060"/>
            <a:chOff x="7175225" y="690929"/>
            <a:chExt cx="5016775" cy="50167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5225" y="690929"/>
              <a:ext cx="5016775" cy="50167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859" y="1318648"/>
              <a:ext cx="2114694" cy="3761335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403608" y="1467900"/>
            <a:ext cx="6351207" cy="4839850"/>
            <a:chOff x="313267" y="1371471"/>
            <a:chExt cx="6705018" cy="48235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l="13102" t="9665" r="8815" b="6146"/>
            <a:stretch/>
          </p:blipFill>
          <p:spPr>
            <a:xfrm>
              <a:off x="313267" y="1371471"/>
              <a:ext cx="6705018" cy="482350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034" y="1875977"/>
              <a:ext cx="4671227" cy="297032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Online, friendly access</a:t>
            </a:r>
          </a:p>
        </p:txBody>
      </p:sp>
    </p:spTree>
    <p:extLst>
      <p:ext uri="{BB962C8B-B14F-4D97-AF65-F5344CB8AC3E}">
        <p14:creationId xmlns:p14="http://schemas.microsoft.com/office/powerpoint/2010/main" val="884252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 b="6125"/>
          <a:stretch/>
        </p:blipFill>
        <p:spPr>
          <a:xfrm>
            <a:off x="-17565" y="35180"/>
            <a:ext cx="4639713" cy="6857990"/>
          </a:xfrm>
          <a:prstGeom prst="rect">
            <a:avLst/>
          </a:prstGeom>
        </p:spPr>
      </p:pic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Intuitive Recording System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69940" y="2322576"/>
            <a:ext cx="6172200" cy="38587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Observe students’ non-academic behaviors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When your schedule allows, select the student and record their behaviors under the right competencies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Indicate where it occurred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Record their performance as positive, neutral or negative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Add comments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69939" y="6356350"/>
            <a:ext cx="494319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r>
              <a:rPr lang="en-US" kern="1200" dirty="0">
                <a:solidFill>
                  <a:schemeClr val="bg1">
                    <a:alpha val="80000"/>
                  </a:schemeClr>
                </a:solidFill>
                <a:latin typeface="Calibri" panose="020F0502020204030204"/>
                <a:ea typeface="+mn-ea"/>
                <a:cs typeface="+mn-cs"/>
              </a:rPr>
              <a:t>©The Mechner Foundation</a:t>
            </a:r>
          </a:p>
        </p:txBody>
      </p:sp>
    </p:spTree>
    <p:extLst>
      <p:ext uri="{BB962C8B-B14F-4D97-AF65-F5344CB8AC3E}">
        <p14:creationId xmlns:p14="http://schemas.microsoft.com/office/powerpoint/2010/main" val="4016240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4" b="7883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Quickly Track Observable Behaviors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069940" y="2322576"/>
            <a:ext cx="6172200" cy="38587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Social-emotional learning made tangible with observable competencies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Spend as little as 5 minutes a day recording behavior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69939" y="6356350"/>
            <a:ext cx="494319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r>
              <a:rPr lang="en-US" kern="1200" dirty="0">
                <a:solidFill>
                  <a:schemeClr val="bg1">
                    <a:alpha val="80000"/>
                  </a:schemeClr>
                </a:solidFill>
                <a:latin typeface="Calibri" panose="020F0502020204030204"/>
                <a:ea typeface="+mn-ea"/>
                <a:cs typeface="+mn-cs"/>
              </a:rPr>
              <a:t>©The Mechner Foundation</a:t>
            </a:r>
          </a:p>
        </p:txBody>
      </p:sp>
    </p:spTree>
    <p:extLst>
      <p:ext uri="{BB962C8B-B14F-4D97-AF65-F5344CB8AC3E}">
        <p14:creationId xmlns:p14="http://schemas.microsoft.com/office/powerpoint/2010/main" val="2817418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6" r="32573" b="1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Generate Reports &amp; Review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Compare performance across time</a:t>
            </a:r>
          </a:p>
          <a:p>
            <a:r>
              <a:rPr lang="en-US" sz="2400" dirty="0">
                <a:solidFill>
                  <a:schemeClr val="bg1"/>
                </a:solidFill>
              </a:rPr>
              <a:t>Visual report options: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Individual Student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Individual Teacher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Classroom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Grade Level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School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Parent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69939" y="6356350"/>
            <a:ext cx="4943193" cy="36512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©The Mechner Foundation</a:t>
            </a:r>
          </a:p>
        </p:txBody>
      </p:sp>
    </p:spTree>
    <p:extLst>
      <p:ext uri="{BB962C8B-B14F-4D97-AF65-F5344CB8AC3E}">
        <p14:creationId xmlns:p14="http://schemas.microsoft.com/office/powerpoint/2010/main" val="167837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1" name="Freeform 5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" name="Straight Connector 12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3300" dirty="0"/>
              <a:t>Align &amp; Intervene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CLASSESS is </a:t>
            </a:r>
            <a:r>
              <a:rPr lang="en-US" sz="1800" b="1" dirty="0"/>
              <a:t>compatible</a:t>
            </a:r>
            <a:r>
              <a:rPr lang="en-US" sz="1800" dirty="0"/>
              <a:t> with other school-wide interventions and evidence-based practices </a:t>
            </a:r>
          </a:p>
          <a:p>
            <a:r>
              <a:rPr lang="en-US" sz="1800" dirty="0"/>
              <a:t>Align CLASSESS’ powerful data system with programs such as </a:t>
            </a:r>
            <a:r>
              <a:rPr lang="en-US" sz="1800" b="1" dirty="0"/>
              <a:t>PBIS, </a:t>
            </a:r>
            <a:r>
              <a:rPr lang="en-US" sz="1800" b="1" dirty="0" err="1"/>
              <a:t>RtI</a:t>
            </a:r>
            <a:r>
              <a:rPr lang="en-US" sz="1800" b="1" dirty="0"/>
              <a:t>, Good Behavior Game, ACEs interventions, and trauma-informed care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6573" y="6144611"/>
            <a:ext cx="3069020" cy="361977"/>
          </a:xfrm>
        </p:spPr>
        <p:txBody>
          <a:bodyPr>
            <a:norm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©The Mechner Foundation</a:t>
            </a:r>
          </a:p>
        </p:txBody>
      </p:sp>
    </p:spTree>
    <p:extLst>
      <p:ext uri="{BB962C8B-B14F-4D97-AF65-F5344CB8AC3E}">
        <p14:creationId xmlns:p14="http://schemas.microsoft.com/office/powerpoint/2010/main" val="818908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Freeform 5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" name="Straight Connector 12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3300" dirty="0"/>
              <a:t>Staff Motivation &amp;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A</a:t>
            </a:r>
            <a:r>
              <a:rPr lang="en-US" sz="1800" b="1" dirty="0"/>
              <a:t> leaderboard </a:t>
            </a:r>
            <a:r>
              <a:rPr lang="en-US" sz="1800" dirty="0"/>
              <a:t>creates accountability among staff.</a:t>
            </a:r>
          </a:p>
          <a:p>
            <a:r>
              <a:rPr lang="en-US" sz="1800" dirty="0"/>
              <a:t>A </a:t>
            </a:r>
            <a:r>
              <a:rPr lang="en-US" sz="1800" b="1" dirty="0"/>
              <a:t>messaging function </a:t>
            </a:r>
            <a:r>
              <a:rPr lang="en-US" sz="1800" dirty="0"/>
              <a:t>keeps teachers and teams in sync.</a:t>
            </a:r>
          </a:p>
          <a:p>
            <a:r>
              <a:rPr lang="en-US" sz="1800" dirty="0"/>
              <a:t>Staff can earn </a:t>
            </a:r>
            <a:r>
              <a:rPr lang="en-US" sz="1800" b="1" dirty="0"/>
              <a:t>badges</a:t>
            </a:r>
            <a:r>
              <a:rPr lang="en-US" sz="1800" dirty="0"/>
              <a:t> for their </a:t>
            </a:r>
            <a:r>
              <a:rPr lang="en-US" sz="1800"/>
              <a:t>CLASSESS accomplishments.</a:t>
            </a:r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6573" y="6144611"/>
            <a:ext cx="3069020" cy="361977"/>
          </a:xfrm>
        </p:spPr>
        <p:txBody>
          <a:bodyPr>
            <a:norm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©The Mechner Foundation</a:t>
            </a:r>
          </a:p>
        </p:txBody>
      </p:sp>
    </p:spTree>
    <p:extLst>
      <p:ext uri="{BB962C8B-B14F-4D97-AF65-F5344CB8AC3E}">
        <p14:creationId xmlns:p14="http://schemas.microsoft.com/office/powerpoint/2010/main" val="56096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0079" b="565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" name="Straight Connector 12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3300" dirty="0"/>
              <a:t>Reminder &amp; Summary Emails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Stay on track with </a:t>
            </a:r>
            <a:r>
              <a:rPr lang="en-US" sz="1800" b="1" dirty="0"/>
              <a:t>daily reminders </a:t>
            </a:r>
            <a:r>
              <a:rPr lang="en-US" sz="1800" dirty="0"/>
              <a:t>to record and review your students’ performance</a:t>
            </a:r>
          </a:p>
          <a:p>
            <a:r>
              <a:rPr lang="en-US" sz="1800" dirty="0"/>
              <a:t>Receive </a:t>
            </a:r>
            <a:r>
              <a:rPr lang="en-US" sz="1800" b="1" dirty="0"/>
              <a:t>usage feedback </a:t>
            </a:r>
            <a:r>
              <a:rPr lang="en-US" sz="1800" dirty="0"/>
              <a:t>for you and your peers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6573" y="6144611"/>
            <a:ext cx="3069020" cy="361977"/>
          </a:xfrm>
        </p:spPr>
        <p:txBody>
          <a:bodyPr>
            <a:norm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©The Mechner Foundation</a:t>
            </a:r>
          </a:p>
        </p:txBody>
      </p:sp>
    </p:spTree>
    <p:extLst>
      <p:ext uri="{BB962C8B-B14F-4D97-AF65-F5344CB8AC3E}">
        <p14:creationId xmlns:p14="http://schemas.microsoft.com/office/powerpoint/2010/main" val="927855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3305</TotalTime>
  <Words>377</Words>
  <Application>Microsoft Office PowerPoint</Application>
  <PresentationFormat>Widescreen</PresentationFormat>
  <Paragraphs>77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CLASSESS </vt:lpstr>
      <vt:lpstr>Online, friendly access</vt:lpstr>
      <vt:lpstr>Intuitive Recording System</vt:lpstr>
      <vt:lpstr>Quickly Track Observable Behaviors</vt:lpstr>
      <vt:lpstr>Generate Reports &amp; Review Data</vt:lpstr>
      <vt:lpstr>Align &amp; Intervene</vt:lpstr>
      <vt:lpstr>Staff Motivation &amp; Communication</vt:lpstr>
      <vt:lpstr>Reminder &amp; Summary Emails</vt:lpstr>
      <vt:lpstr>Personalize CLASSESS</vt:lpstr>
      <vt:lpstr>Training &amp; Support</vt:lpstr>
      <vt:lpstr>School-wide Data Analysis</vt:lpstr>
      <vt:lpstr>Questions?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Hockman</dc:creator>
  <cp:lastModifiedBy>Laurilyn Jones</cp:lastModifiedBy>
  <cp:revision>39</cp:revision>
  <dcterms:created xsi:type="dcterms:W3CDTF">2017-07-04T11:02:02Z</dcterms:created>
  <dcterms:modified xsi:type="dcterms:W3CDTF">2018-03-22T16:02:29Z</dcterms:modified>
</cp:coreProperties>
</file>